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2"/>
  </p:sldMasterIdLst>
  <p:notesMasterIdLst>
    <p:notesMasterId r:id="rId49"/>
  </p:notesMasterIdLst>
  <p:handoutMasterIdLst>
    <p:handoutMasterId r:id="rId50"/>
  </p:handoutMasterIdLst>
  <p:sldIdLst>
    <p:sldId id="256" r:id="rId3"/>
    <p:sldId id="314" r:id="rId4"/>
    <p:sldId id="311" r:id="rId5"/>
    <p:sldId id="312" r:id="rId6"/>
    <p:sldId id="313" r:id="rId7"/>
    <p:sldId id="257" r:id="rId8"/>
    <p:sldId id="258" r:id="rId9"/>
    <p:sldId id="259" r:id="rId10"/>
    <p:sldId id="260" r:id="rId11"/>
    <p:sldId id="264" r:id="rId12"/>
    <p:sldId id="263" r:id="rId13"/>
    <p:sldId id="265" r:id="rId14"/>
    <p:sldId id="267" r:id="rId15"/>
    <p:sldId id="305" r:id="rId16"/>
    <p:sldId id="306" r:id="rId17"/>
    <p:sldId id="307" r:id="rId18"/>
    <p:sldId id="308" r:id="rId19"/>
    <p:sldId id="276" r:id="rId20"/>
    <p:sldId id="268" r:id="rId21"/>
    <p:sldId id="269" r:id="rId22"/>
    <p:sldId id="277" r:id="rId23"/>
    <p:sldId id="278" r:id="rId24"/>
    <p:sldId id="280" r:id="rId25"/>
    <p:sldId id="281" r:id="rId26"/>
    <p:sldId id="285" r:id="rId27"/>
    <p:sldId id="283" r:id="rId28"/>
    <p:sldId id="288" r:id="rId29"/>
    <p:sldId id="284" r:id="rId30"/>
    <p:sldId id="290" r:id="rId31"/>
    <p:sldId id="289" r:id="rId32"/>
    <p:sldId id="282" r:id="rId33"/>
    <p:sldId id="291" r:id="rId34"/>
    <p:sldId id="300" r:id="rId35"/>
    <p:sldId id="292" r:id="rId36"/>
    <p:sldId id="271" r:id="rId37"/>
    <p:sldId id="301" r:id="rId38"/>
    <p:sldId id="302" r:id="rId39"/>
    <p:sldId id="304" r:id="rId40"/>
    <p:sldId id="303" r:id="rId41"/>
    <p:sldId id="293" r:id="rId42"/>
    <p:sldId id="298" r:id="rId43"/>
    <p:sldId id="297" r:id="rId44"/>
    <p:sldId id="299" r:id="rId45"/>
    <p:sldId id="294" r:id="rId46"/>
    <p:sldId id="296" r:id="rId47"/>
    <p:sldId id="27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FA68"/>
    <a:srgbClr val="F7743C"/>
    <a:srgbClr val="DDC855"/>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4" autoAdjust="0"/>
    <p:restoredTop sz="84489" autoAdjust="0"/>
  </p:normalViewPr>
  <p:slideViewPr>
    <p:cSldViewPr snapToGrid="0">
      <p:cViewPr>
        <p:scale>
          <a:sx n="100" d="100"/>
          <a:sy n="100" d="100"/>
        </p:scale>
        <p:origin x="1128" y="-78"/>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4/18/2022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6</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Hardware &amp; software evolution kai specifications</a:t>
            </a:r>
          </a:p>
          <a:p>
            <a:pPr marL="228600" indent="-228600">
              <a:buAutoNum type="arabicParenR"/>
            </a:pPr>
            <a:endParaRPr lang="en-US" dirty="0"/>
          </a:p>
          <a:p>
            <a:r>
              <a:rPr lang="en-US" dirty="0"/>
              <a:t>2) 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a:p>
            <a:endParaRPr lang="en-US" dirty="0"/>
          </a:p>
          <a:p>
            <a:r>
              <a:rPr lang="en-US" dirty="0"/>
              <a:t>3)80s mall center to concept (part of it) </a:t>
            </a:r>
            <a:r>
              <a:rPr lang="en-US" dirty="0" err="1"/>
              <a:t>itan</a:t>
            </a:r>
            <a:r>
              <a:rPr lang="en-US" dirty="0"/>
              <a:t> </a:t>
            </a:r>
            <a:r>
              <a:rPr lang="en-US" dirty="0" err="1"/>
              <a:t>hdh</a:t>
            </a:r>
            <a:r>
              <a:rPr lang="en-US" dirty="0"/>
              <a:t> </a:t>
            </a:r>
            <a:r>
              <a:rPr lang="en-US" dirty="0" err="1"/>
              <a:t>edw</a:t>
            </a:r>
            <a:r>
              <a:rPr lang="en-US" dirty="0"/>
              <a:t>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a:t>
            </a:r>
          </a:p>
          <a:p>
            <a:r>
              <a:rPr lang="en-US" dirty="0" err="1"/>
              <a:t>Polla</a:t>
            </a:r>
            <a:r>
              <a:rPr lang="en-US" dirty="0"/>
              <a:t> games me interactivity </a:t>
            </a:r>
            <a:r>
              <a:rPr lang="en-US" dirty="0" err="1"/>
              <a:t>hdh</a:t>
            </a:r>
            <a:r>
              <a:rPr lang="en-US" dirty="0"/>
              <a:t> </a:t>
            </a:r>
            <a:r>
              <a:rPr lang="en-US" dirty="0" err="1"/>
              <a:t>olopoiousan</a:t>
            </a:r>
            <a:r>
              <a:rPr lang="en-US" dirty="0"/>
              <a:t> part of metaverse </a:t>
            </a:r>
            <a:r>
              <a:rPr lang="en-US" dirty="0" err="1"/>
              <a:t>alla</a:t>
            </a:r>
            <a:r>
              <a:rPr lang="en-US" dirty="0"/>
              <a:t> </a:t>
            </a:r>
            <a:r>
              <a:rPr lang="en-US" dirty="0" err="1"/>
              <a:t>loipi</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a:t>
            </a:r>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841941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4/18/2022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xml.rels><?xml version="1.0" encoding="UTF-8" standalone="yes"?>
<Relationships xmlns="http://schemas.openxmlformats.org/package/2006/relationships"><Relationship Id="rId3" Type="http://schemas.openxmlformats.org/officeDocument/2006/relationships/hyperlink" Target="mailto:mmarkou19b@amcstudent.edu.gr" TargetMode="External"/><Relationship Id="rId2" Type="http://schemas.openxmlformats.org/officeDocument/2006/relationships/hyperlink" Target="https://github.com/michailmarkou1995"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9.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8.gif"/><Relationship Id="rId5" Type="http://schemas.openxmlformats.org/officeDocument/2006/relationships/image" Target="../media/image19.gif"/><Relationship Id="rId4"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28.gif"/><Relationship Id="rId5" Type="http://schemas.openxmlformats.org/officeDocument/2006/relationships/image" Target="../media/image19.gif"/><Relationship Id="rId4" Type="http://schemas.openxmlformats.org/officeDocument/2006/relationships/notesSlide" Target="../notesSlides/notesSlide20.xml"/></Relationships>
</file>

<file path=ppt/slides/_rels/slide3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8.gif"/></Relationships>
</file>

<file path=ppt/slides/_rels/slide3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8.gif"/></Relationships>
</file>

<file path=ppt/slides/_rels/slide3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3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hyperlink" Target="https://www.unrealengine.com/marketplace/en-US/product/advanced-voip-voice-chat-system"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Tree>
    <p:extLst>
      <p:ext uri="{BB962C8B-B14F-4D97-AF65-F5344CB8AC3E}">
        <p14:creationId xmlns:p14="http://schemas.microsoft.com/office/powerpoint/2010/main" val="42370494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2"/>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mj-lt"/>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mj-lt"/>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mn-lt"/>
                <a:cs typeface="Sora"/>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mn-lt"/>
                <a:cs typeface="Sora"/>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mn-lt"/>
                <a:cs typeface="Sora"/>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2"/>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3"/>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mj-lt"/>
                <a:sym typeface="Saira SemiCondensed ExtraBold"/>
              </a:rPr>
              <a:t>Παρελθόν</a:t>
            </a:r>
            <a:endParaRPr kumimoji="0" lang="en-US" sz="3500" b="1" i="0" u="none" strike="noStrike" kern="0" cap="none" spc="0" normalizeH="0" baseline="0" noProof="0" dirty="0">
              <a:ln>
                <a:noFill/>
              </a:ln>
              <a:solidFill>
                <a:srgbClr val="F7743C"/>
              </a:solidFill>
              <a:effectLst/>
              <a:uLnTx/>
              <a:uFillTx/>
              <a:latin typeface="+mj-lt"/>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FFFFFF"/>
                </a:solidFill>
                <a:effectLst/>
                <a:uLnTx/>
                <a:uFillTx/>
                <a:latin typeface="+mn-lt"/>
                <a:cs typeface="Sora"/>
                <a:sym typeface="Sora"/>
              </a:rPr>
              <a:t>Ο μεγαλύτερος περιορισμός στην απόδοση σύνθετων πολυγώνων είναι η υποδομή υλικού ως κύρια και καθώς και αλγοριθμικές προσεγγίσεις στην απόδοση</a:t>
            </a:r>
            <a:endParaRPr kumimoji="0" lang="en-US" sz="1400" b="0" i="0" u="none" strike="noStrike" kern="0" cap="none" spc="0" normalizeH="0" baseline="0" noProof="0" dirty="0">
              <a:ln>
                <a:noFill/>
              </a:ln>
              <a:solidFill>
                <a:srgbClr val="FFFFFF"/>
              </a:solidFill>
              <a:effectLst/>
              <a:uLnTx/>
              <a:uFillTx/>
              <a:latin typeface="+mn-lt"/>
              <a:cs typeface="Sora"/>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D5FA68"/>
                </a:solidFill>
                <a:effectLst/>
                <a:uLnTx/>
                <a:uFillTx/>
                <a:latin typeface="+mn-lt"/>
                <a:cs typeface="Sora"/>
                <a:sym typeface="Sora"/>
              </a:rPr>
              <a:t>Εκτός από τη διατήρηση ενός σταθερού χτυπήματος του ρολογιού ανά καρέ για απόδοση γραφικών/</a:t>
            </a:r>
            <a:r>
              <a:rPr kumimoji="0" lang="el-GR" sz="1400" b="0" i="0" u="none" strike="noStrike" kern="0" cap="none" spc="0" normalizeH="0" baseline="0" noProof="0" dirty="0" err="1">
                <a:ln>
                  <a:noFill/>
                </a:ln>
                <a:solidFill>
                  <a:srgbClr val="D5FA68"/>
                </a:solidFill>
                <a:effectLst/>
                <a:uLnTx/>
                <a:uFillTx/>
                <a:latin typeface="+mn-lt"/>
                <a:cs typeface="Sora"/>
                <a:sym typeface="Sora"/>
              </a:rPr>
              <a:t>shaders</a:t>
            </a:r>
            <a:r>
              <a:rPr kumimoji="0" lang="el-GR" sz="1400" b="0" i="0" u="none" strike="noStrike" kern="0" cap="none" spc="0" normalizeH="0" baseline="0" noProof="0" dirty="0">
                <a:ln>
                  <a:noFill/>
                </a:ln>
                <a:solidFill>
                  <a:srgbClr val="D5FA68"/>
                </a:solidFill>
                <a:effectLst/>
                <a:uLnTx/>
                <a:uFillTx/>
                <a:latin typeface="+mn-lt"/>
                <a:cs typeface="Sora"/>
                <a:sym typeface="Sora"/>
              </a:rPr>
              <a:t> για </a:t>
            </a:r>
            <a:r>
              <a:rPr kumimoji="0" lang="el-GR" sz="1400" b="0" i="0" u="none" strike="noStrike" kern="0" cap="none" spc="0" normalizeH="0" baseline="0" noProof="0" dirty="0" err="1">
                <a:ln>
                  <a:noFill/>
                </a:ln>
                <a:solidFill>
                  <a:srgbClr val="D5FA68"/>
                </a:solidFill>
                <a:effectLst/>
                <a:uLnTx/>
                <a:uFillTx/>
                <a:latin typeface="+mn-lt"/>
                <a:cs typeface="Sora"/>
                <a:sym typeface="Sora"/>
              </a:rPr>
              <a:t>Dynamic</a:t>
            </a:r>
            <a:r>
              <a:rPr kumimoji="0" lang="el-GR" sz="1400" b="0" i="0" u="none" strike="noStrike" kern="0" cap="none" spc="0" normalizeH="0" baseline="0" noProof="0" dirty="0">
                <a:ln>
                  <a:noFill/>
                </a:ln>
                <a:solidFill>
                  <a:srgbClr val="D5FA68"/>
                </a:solidFill>
                <a:effectLst/>
                <a:uLnTx/>
                <a:uFillTx/>
                <a:latin typeface="+mn-lt"/>
                <a:cs typeface="Sora"/>
                <a:sym typeface="Sora"/>
              </a:rPr>
              <a:t> </a:t>
            </a:r>
            <a:r>
              <a:rPr kumimoji="0" lang="el-GR" sz="1400" b="0" i="0" u="none" strike="noStrike" kern="0" cap="none" spc="0" normalizeH="0" baseline="0" noProof="0" dirty="0" err="1">
                <a:ln>
                  <a:noFill/>
                </a:ln>
                <a:solidFill>
                  <a:srgbClr val="D5FA68"/>
                </a:solidFill>
                <a:effectLst/>
                <a:uLnTx/>
                <a:uFillTx/>
                <a:latin typeface="+mn-lt"/>
                <a:cs typeface="Sora"/>
                <a:sym typeface="Sora"/>
              </a:rPr>
              <a:t>Global</a:t>
            </a:r>
            <a:r>
              <a:rPr kumimoji="0" lang="el-GR" sz="1400" b="0" i="0" u="none" strike="noStrike" kern="0" cap="none" spc="0" normalizeH="0" baseline="0" noProof="0" dirty="0">
                <a:ln>
                  <a:noFill/>
                </a:ln>
                <a:solidFill>
                  <a:srgbClr val="D5FA68"/>
                </a:solidFill>
                <a:effectLst/>
                <a:uLnTx/>
                <a:uFillTx/>
                <a:latin typeface="+mn-lt"/>
                <a:cs typeface="Sora"/>
                <a:sym typeface="Sora"/>
              </a:rPr>
              <a:t> </a:t>
            </a:r>
            <a:r>
              <a:rPr kumimoji="0" lang="el-GR" sz="1400" b="0" i="0" u="none" strike="noStrike" kern="0" cap="none" spc="0" normalizeH="0" baseline="0" noProof="0" dirty="0" err="1">
                <a:ln>
                  <a:noFill/>
                </a:ln>
                <a:solidFill>
                  <a:srgbClr val="D5FA68"/>
                </a:solidFill>
                <a:effectLst/>
                <a:uLnTx/>
                <a:uFillTx/>
                <a:latin typeface="+mn-lt"/>
                <a:cs typeface="Sora"/>
                <a:sym typeface="Sora"/>
              </a:rPr>
              <a:t>illumination</a:t>
            </a:r>
            <a:r>
              <a:rPr kumimoji="0" lang="el-GR" sz="1400" b="0" i="0" u="none" strike="noStrike" kern="0" cap="none" spc="0" normalizeH="0" baseline="0" noProof="0" dirty="0">
                <a:ln>
                  <a:noFill/>
                </a:ln>
                <a:solidFill>
                  <a:srgbClr val="D5FA68"/>
                </a:solidFill>
                <a:effectLst/>
                <a:uLnTx/>
                <a:uFillTx/>
                <a:latin typeface="+mn-lt"/>
                <a:cs typeface="Sora"/>
                <a:sym typeface="Sora"/>
              </a:rPr>
              <a:t> &amp; </a:t>
            </a:r>
            <a:r>
              <a:rPr kumimoji="0" lang="el-GR" sz="1400" b="0" i="0" u="none" strike="noStrike" kern="0" cap="none" spc="0" normalizeH="0" baseline="0" noProof="0" dirty="0" err="1">
                <a:ln>
                  <a:noFill/>
                </a:ln>
                <a:solidFill>
                  <a:srgbClr val="D5FA68"/>
                </a:solidFill>
                <a:effectLst/>
                <a:uLnTx/>
                <a:uFillTx/>
                <a:latin typeface="+mn-lt"/>
                <a:cs typeface="Sora"/>
                <a:sym typeface="Sora"/>
              </a:rPr>
              <a:t>Reflections</a:t>
            </a:r>
            <a:r>
              <a:rPr kumimoji="0" lang="el-GR" sz="1400" b="0" i="0" u="none" strike="noStrike" kern="0" cap="none" spc="0" normalizeH="0" baseline="0" noProof="0" dirty="0">
                <a:ln>
                  <a:noFill/>
                </a:ln>
                <a:solidFill>
                  <a:srgbClr val="D5FA68"/>
                </a:solidFill>
                <a:effectLst/>
                <a:uLnTx/>
                <a:uFillTx/>
                <a:latin typeface="+mn-lt"/>
                <a:cs typeface="Sora"/>
                <a:sym typeface="Sora"/>
              </a:rPr>
              <a:t> και κλειδωμένου FPS για λογική εκτέλεση συνήθως (ανά 60 FPS 1 εκτελεστικό κύκλο)</a:t>
            </a:r>
            <a:endParaRPr kumimoji="0" lang="en-US" sz="1400" b="0" i="0" u="none" strike="noStrike" kern="0" cap="none" spc="0" normalizeH="0" baseline="0" noProof="0" dirty="0">
              <a:ln>
                <a:noFill/>
              </a:ln>
              <a:solidFill>
                <a:srgbClr val="D5FA68"/>
              </a:solidFill>
              <a:effectLst/>
              <a:uLnTx/>
              <a:uFillTx/>
              <a:latin typeface="+mn-lt"/>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mj-lt"/>
              </a:rPr>
              <a:t>Παρών</a:t>
            </a:r>
            <a:endParaRPr kumimoji="0" lang="en-US" sz="3500" b="1" i="0" u="none" strike="noStrike" kern="0" cap="none" spc="0" normalizeH="0" baseline="0" noProof="0" dirty="0">
              <a:ln>
                <a:noFill/>
              </a:ln>
              <a:solidFill>
                <a:srgbClr val="F7743C"/>
              </a:solidFill>
              <a:effectLst/>
              <a:uLnTx/>
              <a:uFillTx/>
              <a:latin typeface="+mj-lt"/>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FFFFFF"/>
                </a:solidFill>
                <a:effectLst/>
                <a:uLnTx/>
                <a:uFillTx/>
                <a:latin typeface="+mn-lt"/>
                <a:cs typeface="Sora"/>
                <a:sym typeface="Sora"/>
              </a:rPr>
              <a:t>Το ισχυρότερο υλικό είχε ως αποτέλεσμα το </a:t>
            </a:r>
            <a:r>
              <a:rPr kumimoji="0" lang="el-GR" sz="1400" b="0" i="0" u="none" strike="noStrike" kern="0" cap="none" spc="0" normalizeH="0" baseline="0" noProof="0" dirty="0" err="1">
                <a:ln>
                  <a:noFill/>
                </a:ln>
                <a:solidFill>
                  <a:srgbClr val="FFFFFF"/>
                </a:solidFill>
                <a:effectLst/>
                <a:uLnTx/>
                <a:uFillTx/>
                <a:latin typeface="+mn-lt"/>
                <a:cs typeface="Sora"/>
                <a:sym typeface="Sora"/>
              </a:rPr>
              <a:t>Raytracing</a:t>
            </a:r>
            <a:r>
              <a:rPr kumimoji="0" lang="el-GR" sz="1400" b="0" i="0" u="none" strike="noStrike" kern="0" cap="none" spc="0" normalizeH="0" baseline="0" noProof="0" dirty="0">
                <a:ln>
                  <a:noFill/>
                </a:ln>
                <a:solidFill>
                  <a:srgbClr val="FFFFFF"/>
                </a:solidFill>
                <a:effectLst/>
                <a:uLnTx/>
                <a:uFillTx/>
                <a:latin typeface="+mn-lt"/>
                <a:cs typeface="Sora"/>
                <a:sym typeface="Sora"/>
              </a:rPr>
              <a:t> να είναι εφικτός στόχος</a:t>
            </a:r>
            <a:endParaRPr kumimoji="0" lang="en-US" sz="1400" b="0" i="0" u="none" strike="noStrike" kern="0" cap="none" spc="0" normalizeH="0" baseline="0" noProof="0" dirty="0">
              <a:ln>
                <a:noFill/>
              </a:ln>
              <a:solidFill>
                <a:srgbClr val="FFFFFF"/>
              </a:solidFill>
              <a:effectLst/>
              <a:uLnTx/>
              <a:uFillTx/>
              <a:latin typeface="+mn-lt"/>
              <a:cs typeface="Sora"/>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D5FA68"/>
                </a:solidFill>
                <a:effectLst/>
                <a:uLnTx/>
                <a:uFillTx/>
                <a:latin typeface="+mn-lt"/>
                <a:cs typeface="Sora"/>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400" b="0" i="0" u="none" strike="noStrike" kern="0" cap="none" spc="0" normalizeH="0" baseline="0" noProof="0" dirty="0">
              <a:ln>
                <a:noFill/>
              </a:ln>
              <a:solidFill>
                <a:srgbClr val="D5FA68"/>
              </a:solidFill>
              <a:effectLst/>
              <a:uLnTx/>
              <a:uFillTx/>
              <a:latin typeface="+mn-lt"/>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rPr>
              <a:t>Μέλλον είναι</a:t>
            </a:r>
            <a:endParaRPr kumimoji="0" lang="en-US" sz="3500" b="1"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kern="0" dirty="0">
                <a:solidFill>
                  <a:srgbClr val="D5FA68"/>
                </a:solidFill>
                <a:latin typeface="+mn-lt"/>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400" b="0" i="0" u="none" strike="noStrike" kern="0" cap="none" spc="0" normalizeH="0" baseline="0" noProof="0" dirty="0">
              <a:ln>
                <a:noFill/>
              </a:ln>
              <a:solidFill>
                <a:srgbClr val="D5FA68"/>
              </a:solidFill>
              <a:effectLst/>
              <a:uLnTx/>
              <a:uFillTx/>
              <a:latin typeface="+mn-lt"/>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400" b="0" i="0" u="none" strike="noStrike" kern="0" cap="none" spc="0" normalizeH="0" baseline="0" noProof="0" dirty="0">
                <a:ln>
                  <a:noFill/>
                </a:ln>
                <a:solidFill>
                  <a:srgbClr val="FFFFFF"/>
                </a:solidFill>
                <a:effectLst/>
                <a:uLnTx/>
                <a:uFillTx/>
                <a:latin typeface="+mn-lt"/>
                <a:cs typeface="Sora"/>
                <a:sym typeface="Sora"/>
              </a:rPr>
              <a:t>Αυτό στην πραγματικότητα συμβαίνει ήδη</a:t>
            </a:r>
            <a:endParaRPr kumimoji="0" lang="en-US" sz="1400" b="0" i="0" u="none" strike="noStrike" kern="0" cap="none" spc="0" normalizeH="0" baseline="0" noProof="0" dirty="0">
              <a:ln>
                <a:noFill/>
              </a:ln>
              <a:solidFill>
                <a:srgbClr val="FFFFFF"/>
              </a:solidFill>
              <a:effectLst/>
              <a:uLnTx/>
              <a:uFillTx/>
              <a:latin typeface="+mn-lt"/>
              <a:cs typeface="Sora"/>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b="1" kern="0" dirty="0">
                <a:solidFill>
                  <a:srgbClr val="FFFFFF"/>
                </a:solidFill>
              </a:rPr>
              <a:t>Επαναστατικό</a:t>
            </a:r>
            <a:r>
              <a:rPr lang="en-US" sz="1800" b="1" kern="0" dirty="0">
                <a:solidFill>
                  <a:srgbClr val="FFFFFF"/>
                </a:solidFill>
              </a:rPr>
              <a:t>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t>Ένα </a:t>
            </a:r>
            <a:r>
              <a:rPr lang="el-GR" sz="1800" dirty="0" err="1"/>
              <a:t>πολυπλατφορμικό</a:t>
            </a:r>
            <a:r>
              <a:rPr lang="el-GR" sz="1800" dirty="0"/>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TextBox 68">
            <a:extLst>
              <a:ext uri="{FF2B5EF4-FFF2-40B4-BE49-F238E27FC236}">
                <a16:creationId xmlns:a16="http://schemas.microsoft.com/office/drawing/2014/main" id="{C2F0F306-15CA-4359-8793-90A2B0980F47}"/>
              </a:ext>
            </a:extLst>
          </p:cNvPr>
          <p:cNvSpPr txBox="1"/>
          <p:nvPr/>
        </p:nvSpPr>
        <p:spPr>
          <a:xfrm>
            <a:off x="1409116" y="732447"/>
            <a:ext cx="9346474" cy="5442516"/>
          </a:xfrm>
          <a:prstGeom prst="rect">
            <a:avLst/>
          </a:prstGeom>
          <a:noFill/>
        </p:spPr>
        <p:txBody>
          <a:bodyPr wrap="square">
            <a:spAutoFit/>
          </a:bodyPr>
          <a:lstStyle/>
          <a:p>
            <a:pPr marL="0" marR="0" algn="just">
              <a:lnSpc>
                <a:spcPct val="150000"/>
              </a:lnSpc>
              <a:spcBef>
                <a:spcPts val="0"/>
              </a:spcBef>
              <a:spcAft>
                <a:spcPts val="800"/>
              </a:spcAft>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845768F9-54EF-4B55-BE98-8C5921869616}"/>
              </a:ext>
            </a:extLst>
          </p:cNvPr>
          <p:cNvSpPr txBox="1"/>
          <p:nvPr/>
        </p:nvSpPr>
        <p:spPr>
          <a:xfrm>
            <a:off x="1422763" y="131439"/>
            <a:ext cx="1593706" cy="461665"/>
          </a:xfrm>
          <a:prstGeom prst="rect">
            <a:avLst/>
          </a:prstGeom>
          <a:noFill/>
        </p:spPr>
        <p:txBody>
          <a:bodyPr wrap="none" rtlCol="0">
            <a:spAutoFit/>
          </a:bodyPr>
          <a:lstStyle/>
          <a:p>
            <a:r>
              <a:rPr lang="el-GR" sz="2400" b="1" dirty="0"/>
              <a:t>ΠΕΡΙΛΗΨΗ</a:t>
            </a:r>
            <a:endParaRPr lang="en-US" sz="2400" b="1" dirty="0">
              <a:latin typeface="Saira SemiCondensed ExtraBold" panose="00000906000000000000" pitchFamily="2" charset="0"/>
            </a:endParaRPr>
          </a:p>
        </p:txBody>
      </p:sp>
    </p:spTree>
    <p:extLst>
      <p:ext uri="{BB962C8B-B14F-4D97-AF65-F5344CB8AC3E}">
        <p14:creationId xmlns:p14="http://schemas.microsoft.com/office/powerpoint/2010/main" val="127234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3" y="2593650"/>
            <a:ext cx="3674793"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mj-lt"/>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mj-lt"/>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l-GR" b="1" dirty="0"/>
              <a:t>Εμπειρία χρήστη</a:t>
            </a:r>
            <a:endParaRPr lang="en-US" b="1" dirty="0"/>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70000" lnSpcReduction="20000"/>
          </a:bodyPr>
          <a:lstStyle/>
          <a:p>
            <a:r>
              <a:rPr lang="el-GR" sz="2300" dirty="0">
                <a:solidFill>
                  <a:srgbClr val="D5FA68"/>
                </a:solidFill>
                <a:cs typeface="Sora" pitchFamily="2" charset="0"/>
              </a:rPr>
              <a:t>Όπως συμβαίνει με κάθε σχέδιο προϊόντος, πρέπει να βασίζεται στο χρήστη</a:t>
            </a:r>
            <a:endParaRPr lang="en-US" sz="2300" dirty="0">
              <a:solidFill>
                <a:srgbClr val="D5FA68"/>
              </a:solidFill>
              <a:cs typeface="Sora" pitchFamily="2" charset="0"/>
            </a:endParaRPr>
          </a:p>
          <a:p>
            <a:pPr marL="342900" indent="-342900">
              <a:buFont typeface="Arial" panose="020B0604020202020204" pitchFamily="34" charset="0"/>
              <a:buChar char="•"/>
            </a:pPr>
            <a:r>
              <a:rPr lang="el-GR" sz="2300" dirty="0">
                <a:cs typeface="Sora" pitchFamily="2" charset="0"/>
              </a:rPr>
              <a:t>Ακολουθήστε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sz="2300" dirty="0">
              <a:cs typeface="Sora" pitchFamily="2" charset="0"/>
            </a:endParaRPr>
          </a:p>
          <a:p>
            <a:pPr marL="285750" indent="-285750">
              <a:buFont typeface="Arial" panose="020B0604020202020204" pitchFamily="34" charset="0"/>
              <a:buChar char="•"/>
            </a:pPr>
            <a:r>
              <a:rPr lang="el-GR" sz="2300" dirty="0">
                <a:cs typeface="Sora" pitchFamily="2" charset="0"/>
              </a:rPr>
              <a:t>Ισορροπία εσωτερικών συστημάτων που δημιουργούν μια αρμονική εμπειρία αντί για διακυμάνσεις</a:t>
            </a:r>
            <a:endParaRPr lang="en-US" sz="2300" dirty="0">
              <a:cs typeface="Sora" pitchFamily="2" charset="0"/>
            </a:endParaRPr>
          </a:p>
          <a:p>
            <a:pPr marL="285750" indent="-285750">
              <a:buFont typeface="Arial" panose="020B0604020202020204" pitchFamily="34" charset="0"/>
              <a:buChar char="•"/>
            </a:pPr>
            <a:r>
              <a:rPr lang="el-GR" sz="2300" dirty="0">
                <a:cs typeface="Sora" pitchFamily="2" charset="0"/>
              </a:rPr>
              <a:t>Ανάλογα με το καλλιτεχνικό στυλ χρησιμοποιήστε το ως βασική κατεύθυνση. Δώστε το άγγιγμα της αίσθησης που θέλετε να προφέρετε</a:t>
            </a:r>
            <a:endParaRPr lang="en-US" sz="2300" dirty="0">
              <a:cs typeface="Sora" pitchFamily="2" charset="0"/>
            </a:endParaRPr>
          </a:p>
          <a:p>
            <a:pPr marL="285750" indent="-285750">
              <a:buFont typeface="Arial" panose="020B0604020202020204" pitchFamily="34" charset="0"/>
              <a:buChar char="•"/>
            </a:pPr>
            <a:r>
              <a:rPr lang="el-GR" sz="2300" dirty="0">
                <a:cs typeface="Sora" pitchFamily="2" charset="0"/>
              </a:rPr>
              <a:t>Σκεφτείτε πάντα ότι είναι κάτι περισσότερο από ένα πρόγραμμα, είναι ένα προϊόν και </a:t>
            </a:r>
            <a:r>
              <a:rPr lang="el-GR" sz="2300" dirty="0">
                <a:solidFill>
                  <a:srgbClr val="D5FA68"/>
                </a:solidFill>
                <a:cs typeface="Sora" pitchFamily="2" charset="0"/>
              </a:rPr>
              <a:t>«</a:t>
            </a:r>
            <a:r>
              <a:rPr lang="en-US" sz="2300" dirty="0">
                <a:solidFill>
                  <a:srgbClr val="D5FA68"/>
                </a:solidFill>
                <a:cs typeface="Sora" pitchFamily="2" charset="0"/>
              </a:rPr>
              <a:t>just as good software is never done, good product design principles are never done</a:t>
            </a:r>
            <a:r>
              <a:rPr lang="el-GR" sz="2300" dirty="0">
                <a:solidFill>
                  <a:srgbClr val="D5FA68"/>
                </a:solidFill>
                <a:cs typeface="Sora" pitchFamily="2" charset="0"/>
              </a:rPr>
              <a:t>»</a:t>
            </a:r>
            <a:endParaRPr lang="en-US" sz="2300" dirty="0">
              <a:solidFill>
                <a:srgbClr val="D5FA68"/>
              </a:solidFill>
              <a:cs typeface="Sora" pitchFamily="2" charset="0"/>
            </a:endParaRPr>
          </a:p>
          <a:p>
            <a:pPr marL="285750" indent="-285750">
              <a:buFont typeface="Arial" panose="020B0604020202020204" pitchFamily="34" charset="0"/>
              <a:buChar char="•"/>
            </a:pPr>
            <a:r>
              <a:rPr lang="el-GR" sz="2300" dirty="0">
                <a:cs typeface="Sora" pitchFamily="2" charset="0"/>
              </a:rPr>
              <a:t>Αυτό μας κάνει να καλωσορίσουμε κάθε αλλαγή/νέα ιδέα</a:t>
            </a:r>
            <a:endParaRPr lang="en-US" sz="2300" dirty="0">
              <a:cs typeface="Sora" pitchFamily="2" charset="0"/>
            </a:endParaRP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3" y="4257630"/>
            <a:ext cx="3019041"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mj-lt"/>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mj-lt"/>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mn-lt"/>
                <a:cs typeface="Sora"/>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mn-lt"/>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mn-lt"/>
                <a:cs typeface="Sora"/>
                <a:sym typeface="Sora"/>
              </a:rPr>
              <a:t>Έρευνα</a:t>
            </a:r>
            <a:endParaRPr kumimoji="0" lang="en-US" sz="2000" b="1" i="0" u="none" strike="noStrike" kern="0" cap="none" spc="0" normalizeH="0" baseline="0" noProof="0" dirty="0">
              <a:ln>
                <a:noFill/>
              </a:ln>
              <a:solidFill>
                <a:srgbClr val="FFFFFF"/>
              </a:solidFill>
              <a:effectLst/>
              <a:uLnTx/>
              <a:uFillTx/>
              <a:latin typeface="+mn-lt"/>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mn-lt"/>
              </a:rPr>
              <a:t>Ανάπτυξη</a:t>
            </a:r>
            <a:endParaRPr lang="en-US" sz="2000" b="1" kern="0" dirty="0">
              <a:solidFill>
                <a:srgbClr val="FFFFFF"/>
              </a:solidFill>
              <a:latin typeface="+mn-lt"/>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mn-lt"/>
                <a:cs typeface="Sora"/>
                <a:sym typeface="Sora"/>
              </a:rPr>
              <a:t>Εξέλιξη</a:t>
            </a:r>
            <a:r>
              <a:rPr kumimoji="0" lang="en-US" sz="2000" b="1" i="0" u="none" strike="noStrike" kern="0" cap="none" spc="0" normalizeH="0" baseline="0" noProof="0" dirty="0">
                <a:ln>
                  <a:noFill/>
                </a:ln>
                <a:solidFill>
                  <a:srgbClr val="FFFFFF"/>
                </a:solidFill>
                <a:effectLst/>
                <a:uLnTx/>
                <a:uFillTx/>
                <a:latin typeface="+mn-lt"/>
                <a:cs typeface="Sora"/>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a:t>
            </a:r>
            <a:r>
              <a:rPr lang="en-US" sz="2400" dirty="0">
                <a:effectLst/>
                <a:latin typeface="Arial" panose="020B0604020202020204" pitchFamily="34" charset="0"/>
                <a:ea typeface="Calibri" panose="020F0502020204030204" pitchFamily="34" charset="0"/>
                <a:cs typeface="Arial" panose="020B0604020202020204" pitchFamily="34" charset="0"/>
              </a:rPr>
              <a:t>idea</a:t>
            </a:r>
            <a:r>
              <a:rPr lang="el-GR" sz="2400" dirty="0">
                <a:effectLst/>
                <a:latin typeface="Arial" panose="020B0604020202020204" pitchFamily="34" charset="0"/>
                <a:ea typeface="Calibri" panose="020F0502020204030204" pitchFamily="34" charset="0"/>
                <a:cs typeface="Arial" panose="020B0604020202020204" pitchFamily="34" charset="0"/>
              </a:rPr>
              <a:t> -&gt; </a:t>
            </a:r>
            <a:r>
              <a:rPr lang="en-US" sz="2400" dirty="0">
                <a:effectLst/>
                <a:latin typeface="Arial" panose="020B0604020202020204" pitchFamily="34" charset="0"/>
                <a:ea typeface="Calibri" panose="020F0502020204030204" pitchFamily="34" charset="0"/>
                <a:cs typeface="Arial" panose="020B0604020202020204" pitchFamily="34" charset="0"/>
              </a:rPr>
              <a:t>reality</a:t>
            </a:r>
            <a:r>
              <a:rPr lang="el-GR"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Το παρών </a:t>
            </a:r>
            <a:r>
              <a:rPr lang="en-US" sz="2800" b="1" dirty="0">
                <a:latin typeface="Arial" panose="020B0604020202020204" pitchFamily="34" charset="0"/>
                <a:cs typeface="Arial" panose="020B0604020202020204" pitchFamily="34" charset="0"/>
              </a:rPr>
              <a:t>implementation </a:t>
            </a:r>
            <a:r>
              <a:rPr lang="el-GR" sz="2800" b="1" dirty="0">
                <a:latin typeface="Arial" panose="020B0604020202020204" pitchFamily="34" charset="0"/>
                <a:cs typeface="Arial" panose="020B0604020202020204" pitchFamily="34" charset="0"/>
              </a:rPr>
              <a:t>του </a:t>
            </a:r>
            <a:r>
              <a:rPr lang="en-US" sz="2800" b="1" dirty="0">
                <a:latin typeface="Arial" panose="020B0604020202020204" pitchFamily="34" charset="0"/>
                <a:cs typeface="Arial" panose="020B0604020202020204" pitchFamily="34" charset="0"/>
              </a:rPr>
              <a:t>Project</a:t>
            </a:r>
          </a:p>
        </p:txBody>
      </p:sp>
    </p:spTree>
    <p:extLst>
      <p:ext uri="{BB962C8B-B14F-4D97-AF65-F5344CB8AC3E}">
        <p14:creationId xmlns:p14="http://schemas.microsoft.com/office/powerpoint/2010/main" val="3040939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89" y="4853819"/>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6" y="4853819"/>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786529"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756566"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784545"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754582"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784545"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754582"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600" kern="0" dirty="0">
                <a:solidFill>
                  <a:srgbClr val="FFFFFF"/>
                </a:solidFill>
                <a:latin typeface="Arial" panose="020B0604020202020204" pitchFamily="34" charset="0"/>
                <a:cs typeface="Arial" panose="020B0604020202020204" pitchFamily="34" charset="0"/>
              </a:rPr>
              <a:t>Έρευνα για το </a:t>
            </a:r>
            <a:r>
              <a:rPr lang="en-US" sz="16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600" kern="0" dirty="0">
                <a:solidFill>
                  <a:srgbClr val="FFFFFF"/>
                </a:solidFill>
                <a:latin typeface="Arial" panose="020B0604020202020204" pitchFamily="34" charset="0"/>
                <a:cs typeface="Arial" panose="020B0604020202020204" pitchFamily="34" charset="0"/>
              </a:rPr>
              <a:t>Gameplay Mechanics</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0022" y="3380124"/>
            <a:ext cx="3618794"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569358"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569355"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569358"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569354" y="3545972"/>
            <a:ext cx="3911428" cy="1526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600" kern="0" dirty="0">
                <a:solidFill>
                  <a:srgbClr val="FFFFFF"/>
                </a:solidFill>
                <a:latin typeface="Arial" panose="020B0604020202020204" pitchFamily="34" charset="0"/>
                <a:cs typeface="Arial" panose="020B0604020202020204" pitchFamily="34" charset="0"/>
              </a:rPr>
              <a:t>Ανάπτυξη</a:t>
            </a:r>
            <a:endParaRPr lang="en-US" sz="16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8" y="5021938"/>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59" y="5446882"/>
            <a:ext cx="3150264"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1600" kern="0" dirty="0">
                <a:solidFill>
                  <a:srgbClr val="FFFFFF"/>
                </a:solidFill>
                <a:latin typeface="Arial" panose="020B0604020202020204" pitchFamily="34" charset="0"/>
                <a:cs typeface="Arial" panose="020B0604020202020204" pitchFamily="34" charset="0"/>
              </a:rPr>
              <a:t> Mechanics</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569355" y="521602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587504" y="5428186"/>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805055" y="5147048"/>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830164"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6917" y="3497578"/>
            <a:ext cx="2840389"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8349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err="1">
                <a:solidFill>
                  <a:srgbClr val="FFFFFF"/>
                </a:solidFill>
                <a:latin typeface="Arial" panose="020B0604020202020204" pitchFamily="34" charset="0"/>
                <a:cs typeface="Arial" panose="020B0604020202020204" pitchFamily="34" charset="0"/>
              </a:rPr>
              <a:t>Διεπαφές</a:t>
            </a:r>
            <a:r>
              <a:rPr lang="el-GR" sz="16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7586" y="3429000"/>
            <a:ext cx="3661234" cy="1471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869845" y="3070015"/>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63115" y="47793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4929252"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16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4265866" y="4784249"/>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6228</TotalTime>
  <Words>1939</Words>
  <Application>Microsoft Office PowerPoint</Application>
  <PresentationFormat>Widescreen</PresentationFormat>
  <Paragraphs>368</Paragraphs>
  <Slides>46</Slides>
  <Notes>27</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Arial</vt:lpstr>
      <vt:lpstr>Arimo</vt:lpstr>
      <vt:lpstr>Calibri</vt:lpstr>
      <vt:lpstr>Cambria Math</vt:lpstr>
      <vt:lpstr>charter</vt:lpstr>
      <vt:lpstr>Cinzel</vt:lpstr>
      <vt:lpstr>Courier New</vt:lpstr>
      <vt:lpstr>Saira SemiCondensed</vt:lpstr>
      <vt:lpstr>Saira SemiCondensed ExtraBold</vt:lpstr>
      <vt:lpstr>Sora</vt:lpstr>
      <vt:lpstr>Tw Cen MT</vt:lpstr>
      <vt:lpstr>Circuit</vt:lpstr>
      <vt:lpstr>Advanced Gameplay Mechanics</vt:lpstr>
      <vt:lpstr>PowerPoint Presentation</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Εμπειρία χρήστη</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555</cp:revision>
  <dcterms:created xsi:type="dcterms:W3CDTF">2021-12-20T17:41:23Z</dcterms:created>
  <dcterms:modified xsi:type="dcterms:W3CDTF">2022-04-18T19:14:06Z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